
<file path=[Content_Types].xml><?xml version="1.0" encoding="utf-8"?>
<Types xmlns="http://schemas.openxmlformats.org/package/2006/content-types">
  <Default Extension="jpg" ContentType="image/jpeg"/>
  <Default Extension="gif" ContentType="image/gif"/>
  <Default Extension="xml" ContentType="application/xml"/>
  <Default Extension="png" ContentType="image/png"/>
  <Default Extension="rels" ContentType="application/vnd.openxmlformats-package.relationships+xml"/>
  <Default Extension="dat" ContentType="text/plain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tableStyles.xml" ContentType="application/vnd.openxmlformats-officedocument.presentationml.tableStyles+xml"/>
  <Override PartName="/ppt/slideLayouts/slideLayout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3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32.xml" ContentType="application/vnd.openxmlformats-officedocument.presentationml.slide+xml"/>
  <Override PartName="/ppt/slides/slide37.xml" ContentType="application/vnd.openxmlformats-officedocument.presentationml.slide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36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microsoft.com/office/2006/relationships/txt" Target="/udata/data.dat" Id="Rcdd4cc6b210248e5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8" r:id="rId4"/>
    <p:sldMasterId id="2147483699" r:id="rId5"/>
    <p:sldMasterId id="2147483700" r:id="rId6"/>
    <p:sldMasterId id="214748370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FFC11E8-D9FD-4FAE-A178-A57C7E13D840}">
  <a:tblStyle styleId="{3FFC11E8-D9FD-4FAE-A178-A57C7E13D840}" styleName="Table_0"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dashDot"/>
              <a:round/>
              <a:headEnd len="sm" w="sm" type="none"/>
              <a:tailEnd len="sm" w="sm" type="none"/>
            </a:ln>
          </a:insideV>
        </a:tcBdr>
        <a:fill>
          <a:solidFill>
            <a:srgbClr val="FAF7E9"/>
          </a:solidFill>
        </a:fill>
      </a:tcStyle>
    </a:wholeTbl>
    <a:band1H>
      <a:tcTxStyle/>
    </a:band1H>
    <a:band2H>
      <a:tcTxStyle b="off" i="off"/>
      <a:tcStyle>
        <a:fill>
          <a:solidFill>
            <a:srgbClr val="EDEADD"/>
          </a:solidFill>
        </a:fill>
      </a:tcStyle>
    </a:band2H>
    <a:band1V>
      <a:tcTxStyle/>
    </a:band1V>
    <a:band2V>
      <a:tcTxStyle/>
    </a:band2V>
    <a:lastCol>
      <a:tcTxStyle/>
    </a:lastCol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lastRow>
    <a:seCell>
      <a:tcTxStyle/>
    </a:seCell>
    <a:swCell>
      <a:tcTxStyle/>
    </a:swCell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5D5D5D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9400"/>
          </a:solidFill>
        </a:fill>
      </a:tcStyle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20" Type="http://schemas.openxmlformats.org/officeDocument/2006/relationships/slide" Target="slides/slide1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22" Type="http://schemas.openxmlformats.org/officeDocument/2006/relationships/slide" Target="slides/slide14.xml"/><Relationship Id="rId44" Type="http://schemas.openxmlformats.org/officeDocument/2006/relationships/slide" Target="slides/slide36.xml"/><Relationship Id="rId21" Type="http://schemas.openxmlformats.org/officeDocument/2006/relationships/slide" Target="slides/slide13.xml"/><Relationship Id="rId43" Type="http://schemas.openxmlformats.org/officeDocument/2006/relationships/slide" Target="slides/slide35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45" Type="http://schemas.openxmlformats.org/officeDocument/2006/relationships/slide" Target="slides/slide37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1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1.xml"/><Relationship Id="rId7" Type="http://schemas.openxmlformats.org/officeDocument/2006/relationships/slideMaster" Target="slideMasters/slideMaster4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11" Type="http://schemas.openxmlformats.org/officeDocument/2006/relationships/slide" Target="slides/slide3.xml"/><Relationship Id="rId33" Type="http://schemas.openxmlformats.org/officeDocument/2006/relationships/slide" Target="slides/slide25.xml"/><Relationship Id="rId10" Type="http://schemas.openxmlformats.org/officeDocument/2006/relationships/slide" Target="slides/slide2.xml"/><Relationship Id="rId32" Type="http://schemas.openxmlformats.org/officeDocument/2006/relationships/slide" Target="slides/slide24.xml"/><Relationship Id="rId13" Type="http://schemas.openxmlformats.org/officeDocument/2006/relationships/slide" Target="slides/slide5.xml"/><Relationship Id="rId35" Type="http://schemas.openxmlformats.org/officeDocument/2006/relationships/slide" Target="slides/slide27.xml"/><Relationship Id="rId12" Type="http://schemas.openxmlformats.org/officeDocument/2006/relationships/slide" Target="slides/slide4.xml"/><Relationship Id="rId34" Type="http://schemas.openxmlformats.org/officeDocument/2006/relationships/slide" Target="slides/slide26.xml"/><Relationship Id="rId15" Type="http://schemas.openxmlformats.org/officeDocument/2006/relationships/slide" Target="slides/slide7.xml"/><Relationship Id="rId37" Type="http://schemas.openxmlformats.org/officeDocument/2006/relationships/slide" Target="slides/slide29.xml"/><Relationship Id="rId14" Type="http://schemas.openxmlformats.org/officeDocument/2006/relationships/slide" Target="slides/slide6.xml"/><Relationship Id="rId36" Type="http://schemas.openxmlformats.org/officeDocument/2006/relationships/slide" Target="slides/slide28.xml"/><Relationship Id="rId17" Type="http://schemas.openxmlformats.org/officeDocument/2006/relationships/slide" Target="slides/slide9.xml"/><Relationship Id="rId39" Type="http://schemas.openxmlformats.org/officeDocument/2006/relationships/slide" Target="slides/slide31.xml"/><Relationship Id="rId16" Type="http://schemas.openxmlformats.org/officeDocument/2006/relationships/slide" Target="slides/slide8.xml"/><Relationship Id="rId38" Type="http://schemas.openxmlformats.org/officeDocument/2006/relationships/slide" Target="slides/slide30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7003ef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7003ef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be7003ef_0_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g27be7003ef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be7003ef_0_4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27be7003ef_0_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27be7003ef_0_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g27be7003ef_0_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7be7003ef_0_6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27be7003ef_0_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27be7003ef_0_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g27be7003ef_0_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7be7003ef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g27be7003ef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7be7003ef_0_10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g27be7003ef_0_10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be7003ef_0_1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27be7003ef_0_1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7be7003ef_0_1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g27be7003ef_0_1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27be7003ef_0_1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g27be7003ef_0_1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7be57eb7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7be57eb7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e7003ef_0_1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g27be7003ef_0_1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7be7003ef_0_1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g27be7003ef_0_1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5bf6c7ba5_16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g25bf6c7ba5_16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707e775c3_186_18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2707e775c3_186_18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27be7003ef_0_1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g27be7003ef_0_17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2707e775c3_18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2707e775c3_18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Then, what is deep learning?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formally, we can </a:t>
            </a:r>
            <a:r>
              <a:rPr lang="en"/>
              <a:t>explain</a:t>
            </a:r>
            <a:r>
              <a:rPr lang="en"/>
              <a:t> this terms using this </a:t>
            </a:r>
            <a:r>
              <a:rPr lang="en"/>
              <a:t>diagram</a:t>
            </a:r>
            <a:r>
              <a:rPr lang="en"/>
              <a:t> from the Deep Learning book.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Any machine with </a:t>
            </a:r>
            <a:r>
              <a:rPr lang="en"/>
              <a:t>intelligent</a:t>
            </a:r>
            <a:r>
              <a:rPr lang="en"/>
              <a:t>, we can call AI, a very broad concept.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solution for the AI is 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algorithms and approaches in ML.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If you are using </a:t>
            </a:r>
            <a:r>
              <a:rPr lang="en"/>
              <a:t>neural nets</a:t>
            </a:r>
            <a:r>
              <a:rPr lang="en"/>
              <a:t> and the layers are deep, usually we call it deep learning.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707e775c3_186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707e775c3_186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so much? Basically, deep learning works. There are many exciting demos including X, Y, and Z.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707e775c3_18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707e775c3_18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we care as developer?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Traditional: logic comes from our mind.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2707e775c3_18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2707e775c3_18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help this process. It gets input and produce output.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However, still we need to </a:t>
            </a:r>
            <a:r>
              <a:rPr lang="en"/>
              <a:t>manually</a:t>
            </a:r>
            <a:r>
              <a:rPr lang="en"/>
              <a:t> select </a:t>
            </a:r>
            <a:r>
              <a:rPr lang="en"/>
              <a:t>reasonable</a:t>
            </a:r>
            <a:r>
              <a:rPr lang="en"/>
              <a:t> inputs for ML.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707e775c3_186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2707e775c3_186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ML changes this. Now we just need to provide all raw inputs. Then, the machine learning/deep learning learns the representations automatically.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programming </a:t>
            </a:r>
            <a:r>
              <a:rPr lang="en"/>
              <a:t>paradigm</a:t>
            </a:r>
            <a:r>
              <a:rPr lang="en"/>
              <a:t> can changes.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think all developers should know ML and DL.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bab6f625_48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7bab6f625_48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2707e775c3_186_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other words. </a:t>
            </a:r>
            <a:r>
              <a:rPr lang="en"/>
              <a:t>Traditionally</a:t>
            </a:r>
            <a:r>
              <a:rPr lang="en"/>
              <a:t> developers program these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more and more program will use representation learning. The rules will be learned automatically.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as a developer, it’s important to model these learning rather than program rules.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goal of this lecture</a:t>
            </a:r>
            <a:endParaRPr/>
          </a:p>
        </p:txBody>
      </p:sp>
      <p:sp>
        <p:nvSpPr>
          <p:cNvPr id="523" name="Google Shape;523;g2707e775c3_186_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707e775c3_186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707e775c3_186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Good news is deep learning concepts are not too hard. If you have basic math and programming, you can catch up these within one year or even within 6 months.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are many frameworks we can use and there are many study </a:t>
            </a:r>
            <a:r>
              <a:rPr lang="en"/>
              <a:t>resources including my lectures.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of all, it’s really fun to study.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Are you ready? </a:t>
            </a:r>
            <a:r>
              <a:rPr lang="en"/>
              <a:t>  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25b85c0be6_296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25b85c0be6_296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5b85c0be6_296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5b85c0be6_296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27be7003ef_0_1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g27be7003ef_0_1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27bab6f625_5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27bab6f625_5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5b85c0be6_296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5b85c0be6_296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7be7003ef_0_19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g27be7003ef_0_19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e57eb71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Welcome to ML/DL for Everyone with PyTorch, which covers basic deep learning concepts with Pytorch. My name is Sung Kim from HKUST.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first </a:t>
            </a:r>
            <a:r>
              <a:rPr lang="en"/>
              <a:t>lecture</a:t>
            </a:r>
            <a:r>
              <a:rPr lang="en"/>
              <a:t> will </a:t>
            </a:r>
            <a:r>
              <a:rPr lang="en"/>
              <a:t>overview the entire course.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code and slides are available these locations.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e57eb71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5b85c0be6_29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5b85c0be6_29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the </a:t>
            </a:r>
            <a:r>
              <a:rPr lang="en"/>
              <a:t>goals</a:t>
            </a:r>
            <a:r>
              <a:rPr lang="en"/>
              <a:t> of these lectures?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provide the basic …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addition, we implement these </a:t>
            </a:r>
            <a:r>
              <a:rPr lang="en"/>
              <a:t>concepts</a:t>
            </a:r>
            <a:r>
              <a:rPr lang="en"/>
              <a:t> using pytorch to get concrete understanding.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 take and enjoy this course, you just need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… basic python. Zero to All!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guess you are standing somewhere in the between here. Hopefully this lecture can help you move </a:t>
            </a:r>
            <a:r>
              <a:rPr lang="en"/>
              <a:t>towards</a:t>
            </a:r>
            <a:r>
              <a:rPr lang="en"/>
              <a:t> to the exper.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get started!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7be7003ef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ML?</a:t>
            </a:r>
            <a:endParaRPr/>
          </a:p>
        </p:txBody>
      </p:sp>
      <p:sp>
        <p:nvSpPr>
          <p:cNvPr id="257" name="Google Shape;257;g27be7003ef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7be7003ef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about human intelegene? </a:t>
            </a:r>
            <a:endParaRPr/>
          </a:p>
        </p:txBody>
      </p:sp>
      <p:sp>
        <p:nvSpPr>
          <p:cNvPr id="263" name="Google Shape;263;g27be7003ef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7be7003ef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27be7003ef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07e775c3_209_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2707e775c3_209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Gill San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4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7" name="Google Shape;157;p4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8" name="Google Shape;158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4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1" name="Google Shape;161;p4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2" name="Google Shape;162;p4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3" name="Google Shape;163;p4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4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6" name="Google Shape;166;p4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3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0" name="Google Shape;170;p4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17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1" name="Google Shape;171;p4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4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4" name="Google Shape;174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 Light"/>
              <a:buNone/>
              <a:defRPr b="0" i="0" sz="42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2" name="Google Shape;182;p47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Helvetica Neue Light"/>
              <a:buChar char="•"/>
              <a:defRPr b="0" i="0" sz="14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3" name="Google Shape;183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 Light"/>
              <a:buChar char="•"/>
              <a:defRPr b="0" i="0" sz="1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0" name="Google Shape;190;p49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1" name="Google Shape;191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Helvetica Neue Light"/>
              <a:buNone/>
              <a:defRPr b="0" i="0" sz="20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5" name="Google Shape;195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51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8" name="Google Shape;198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5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Gill Sans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-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Gill San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1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5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▪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✓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0" Type="http://schemas.openxmlformats.org/officeDocument/2006/relationships/hyperlink" Target="http://bit.ly/PyTorchVideo" TargetMode="External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0.gif"/><Relationship Id="rId4" Type="http://schemas.openxmlformats.org/officeDocument/2006/relationships/image" Target="../media/image8.png"/><Relationship Id="rId9" Type="http://schemas.openxmlformats.org/officeDocument/2006/relationships/hyperlink" Target="http://bit.ly/PyTorchZeroAll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7" Type="http://schemas.openxmlformats.org/officeDocument/2006/relationships/hyperlink" Target="mailto:hunkim+ml@gmail.com" TargetMode="External"/><Relationship Id="rId8" Type="http://schemas.openxmlformats.org/officeDocument/2006/relationships/hyperlink" Target="https://github.com/hunkim/PyTorchZeroT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7.png"/><Relationship Id="rId5" Type="http://schemas.openxmlformats.org/officeDocument/2006/relationships/image" Target="../media/image1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11.jpg"/><Relationship Id="rId5" Type="http://schemas.openxmlformats.org/officeDocument/2006/relationships/image" Target="../media/image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jpg"/><Relationship Id="rId4" Type="http://schemas.openxmlformats.org/officeDocument/2006/relationships/image" Target="../media/image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.png"/><Relationship Id="rId4" Type="http://schemas.openxmlformats.org/officeDocument/2006/relationships/image" Target="../media/image1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jpg"/><Relationship Id="rId4" Type="http://schemas.openxmlformats.org/officeDocument/2006/relationships/image" Target="../media/image6.png"/><Relationship Id="rId5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9.png"/><Relationship Id="rId4" Type="http://schemas.openxmlformats.org/officeDocument/2006/relationships/hyperlink" Target="https://ml-showcase.com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3.png"/><Relationship Id="rId4" Type="http://schemas.openxmlformats.org/officeDocument/2006/relationships/hyperlink" Target="https://www.goodreads.com/author/show/15182060.Ian_Goodfellow" TargetMode="External"/><Relationship Id="rId5" Type="http://schemas.openxmlformats.org/officeDocument/2006/relationships/hyperlink" Target="https://www.goodreads.com/author/show/4846306.Yoshua_Bengio" TargetMode="External"/><Relationship Id="rId6" Type="http://schemas.openxmlformats.org/officeDocument/2006/relationships/hyperlink" Target="https://www.goodreads.com/author/show/11248204.Aaron_Courville" TargetMode="External"/><Relationship Id="rId7" Type="http://schemas.openxmlformats.org/officeDocument/2006/relationships/hyperlink" Target="https://www.goodreads.com/author/show/11248204.Aaron_Courville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1.png"/><Relationship Id="rId4" Type="http://schemas.openxmlformats.org/officeDocument/2006/relationships/image" Target="../media/image16.png"/><Relationship Id="rId5" Type="http://schemas.openxmlformats.org/officeDocument/2006/relationships/image" Target="../media/image27.png"/><Relationship Id="rId6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7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://pytorch.org/about/" TargetMode="External"/><Relationship Id="rId4" Type="http://schemas.openxmlformats.org/officeDocument/2006/relationships/image" Target="../media/image2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2.jpg"/><Relationship Id="rId4" Type="http://schemas.openxmlformats.org/officeDocument/2006/relationships/image" Target="../media/image28.png"/><Relationship Id="rId5" Type="http://schemas.openxmlformats.org/officeDocument/2006/relationships/image" Target="../media/image1.png"/><Relationship Id="rId6" Type="http://schemas.openxmlformats.org/officeDocument/2006/relationships/hyperlink" Target="http://pytorch.org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jpg"/><Relationship Id="rId4" Type="http://schemas.openxmlformats.org/officeDocument/2006/relationships/image" Target="../media/image2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2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1" y="2062776"/>
            <a:ext cx="1732901" cy="30807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6" name="Google Shape;216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8" name="Google Shape;21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55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20" name="Google Shape;220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10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88" name="Google Shape;2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89" name="Google Shape;289;p64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90" name="Google Shape;290;p64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1" name="Google Shape;291;p64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grpSp>
        <p:nvGrpSpPr>
          <p:cNvPr id="292" name="Google Shape;292;p64"/>
          <p:cNvGrpSpPr/>
          <p:nvPr/>
        </p:nvGrpSpPr>
        <p:grpSpPr>
          <a:xfrm>
            <a:off x="6570988" y="2184377"/>
            <a:ext cx="1401432" cy="1165622"/>
            <a:chOff x="0" y="0"/>
            <a:chExt cx="3737152" cy="3108324"/>
          </a:xfrm>
        </p:grpSpPr>
        <p:pic>
          <p:nvPicPr>
            <p:cNvPr descr="Image" id="293" name="Google Shape;293;p64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0" y="0"/>
              <a:ext cx="3737152" cy="206677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94" name="Google Shape;294;p64"/>
            <p:cNvSpPr txBox="1"/>
            <p:nvPr/>
          </p:nvSpPr>
          <p:spPr>
            <a:xfrm>
              <a:off x="1348652" y="2481924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sp>
        <p:nvSpPr>
          <p:cNvPr id="295" name="Google Shape;295;p64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6" name="Google Shape;296;p64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6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pic>
        <p:nvPicPr>
          <p:cNvPr descr="Image" id="302" name="Google Shape;302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03" name="Google Shape;303;p65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04" name="Google Shape;304;p6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5" name="Google Shape;305;p65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06" name="Google Shape;306;p65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07" name="Google Shape;307;p65"/>
          <p:cNvGrpSpPr/>
          <p:nvPr/>
        </p:nvGrpSpPr>
        <p:grpSpPr>
          <a:xfrm>
            <a:off x="5381625" y="1919764"/>
            <a:ext cx="2381174" cy="1599899"/>
            <a:chOff x="0" y="0"/>
            <a:chExt cx="6349797" cy="4266397"/>
          </a:xfrm>
        </p:grpSpPr>
        <p:sp>
          <p:nvSpPr>
            <p:cNvPr id="308" name="Google Shape;308;p65"/>
            <p:cNvSpPr/>
            <p:nvPr/>
          </p:nvSpPr>
          <p:spPr>
            <a:xfrm>
              <a:off x="0" y="157987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309" name="Google Shape;309;p65"/>
            <p:cNvGrpSpPr/>
            <p:nvPr/>
          </p:nvGrpSpPr>
          <p:grpSpPr>
            <a:xfrm>
              <a:off x="2918793" y="0"/>
              <a:ext cx="3431004" cy="4266397"/>
              <a:chOff x="0" y="0"/>
              <a:chExt cx="3431004" cy="4266397"/>
            </a:xfrm>
          </p:grpSpPr>
          <p:pic>
            <p:nvPicPr>
              <p:cNvPr descr="Image" id="310" name="Google Shape;310;p65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0" y="0"/>
                <a:ext cx="3431004" cy="34310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311" name="Google Shape;311;p65"/>
              <p:cNvSpPr txBox="1"/>
              <p:nvPr/>
            </p:nvSpPr>
            <p:spPr>
              <a:xfrm>
                <a:off x="1196673" y="3639997"/>
                <a:ext cx="1043100" cy="626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26775" lIns="26775" spcFirstLastPara="1" rIns="26775" wrap="square" tIns="267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Font typeface="Helvetica Neue"/>
                  <a:buNone/>
                </a:pPr>
                <a:r>
                  <a:rPr b="1" i="0" lang="en" sz="1200" u="none" cap="none" strike="noStrike">
                    <a:solidFill>
                      <a:srgbClr val="000000"/>
                    </a:solidFill>
                    <a:latin typeface="Helvetica Neue"/>
                    <a:ea typeface="Helvetica Neue"/>
                    <a:cs typeface="Helvetica Neue"/>
                    <a:sym typeface="Helvetica Neue"/>
                  </a:rPr>
                  <a:t>Infer</a:t>
                </a:r>
                <a:endParaRPr sz="500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6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pic>
        <p:nvPicPr>
          <p:cNvPr descr="Image" id="317" name="Google Shape;31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8" name="Google Shape;318;p66"/>
          <p:cNvGrpSpPr/>
          <p:nvPr/>
        </p:nvGrpSpPr>
        <p:grpSpPr>
          <a:xfrm>
            <a:off x="1166564" y="2288381"/>
            <a:ext cx="2500087" cy="1106266"/>
            <a:chOff x="-1" y="0"/>
            <a:chExt cx="6666900" cy="2950044"/>
          </a:xfrm>
        </p:grpSpPr>
        <p:sp>
          <p:nvSpPr>
            <p:cNvPr id="319" name="Google Shape;319;p66"/>
            <p:cNvSpPr/>
            <p:nvPr/>
          </p:nvSpPr>
          <p:spPr>
            <a:xfrm>
              <a:off x="3755099" y="596900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0" name="Google Shape;320;p6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55115" y="0"/>
              <a:ext cx="3287026" cy="246158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1" name="Google Shape;321;p66"/>
            <p:cNvSpPr txBox="1"/>
            <p:nvPr/>
          </p:nvSpPr>
          <p:spPr>
            <a:xfrm>
              <a:off x="-1" y="2323644"/>
              <a:ext cx="3697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Image information</a:t>
              </a:r>
              <a:endParaRPr sz="500"/>
            </a:p>
          </p:txBody>
        </p:sp>
      </p:grpSp>
      <p:grpSp>
        <p:nvGrpSpPr>
          <p:cNvPr id="322" name="Google Shape;322;p66"/>
          <p:cNvGrpSpPr/>
          <p:nvPr/>
        </p:nvGrpSpPr>
        <p:grpSpPr>
          <a:xfrm>
            <a:off x="5381625" y="2478281"/>
            <a:ext cx="2104481" cy="916366"/>
            <a:chOff x="0" y="-12"/>
            <a:chExt cx="5611948" cy="2443643"/>
          </a:xfrm>
        </p:grpSpPr>
        <p:sp>
          <p:nvSpPr>
            <p:cNvPr id="323" name="Google Shape;323;p66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24" name="Google Shape;324;p66"/>
            <p:cNvSpPr txBox="1"/>
            <p:nvPr/>
          </p:nvSpPr>
          <p:spPr>
            <a:xfrm>
              <a:off x="2911850" y="-12"/>
              <a:ext cx="24846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CAT</a:t>
              </a:r>
              <a:endParaRPr sz="500"/>
            </a:p>
          </p:txBody>
        </p:sp>
        <p:sp>
          <p:nvSpPr>
            <p:cNvPr id="325" name="Google Shape;325;p66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pic>
        <p:nvPicPr>
          <p:cNvPr descr="Image" id="331" name="Google Shape;33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67"/>
          <p:cNvGrpSpPr/>
          <p:nvPr/>
        </p:nvGrpSpPr>
        <p:grpSpPr>
          <a:xfrm>
            <a:off x="5381625" y="2478286"/>
            <a:ext cx="2104481" cy="916362"/>
            <a:chOff x="0" y="0"/>
            <a:chExt cx="5611948" cy="2443631"/>
          </a:xfrm>
        </p:grpSpPr>
        <p:sp>
          <p:nvSpPr>
            <p:cNvPr id="333" name="Google Shape;333;p67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34" name="Google Shape;334;p67"/>
            <p:cNvSpPr txBox="1"/>
            <p:nvPr/>
          </p:nvSpPr>
          <p:spPr>
            <a:xfrm>
              <a:off x="4061525" y="0"/>
              <a:ext cx="751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2</a:t>
              </a:r>
              <a:endParaRPr sz="500"/>
            </a:p>
          </p:txBody>
        </p:sp>
        <p:sp>
          <p:nvSpPr>
            <p:cNvPr id="335" name="Google Shape;335;p67"/>
            <p:cNvSpPr txBox="1"/>
            <p:nvPr/>
          </p:nvSpPr>
          <p:spPr>
            <a:xfrm>
              <a:off x="3477748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sp>
        <p:nvSpPr>
          <p:cNvPr id="336" name="Google Shape;336;p67"/>
          <p:cNvSpPr/>
          <p:nvPr/>
        </p:nvSpPr>
        <p:spPr>
          <a:xfrm>
            <a:off x="2574726" y="2512219"/>
            <a:ext cx="1091925" cy="476213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7" name="Google Shape;337;p67"/>
          <p:cNvSpPr txBox="1"/>
          <p:nvPr/>
        </p:nvSpPr>
        <p:spPr>
          <a:xfrm>
            <a:off x="1166564" y="3159748"/>
            <a:ext cx="1386675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338" name="Google Shape;338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6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pic>
        <p:nvPicPr>
          <p:cNvPr descr="Image" id="344" name="Google Shape;34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45" name="Google Shape;345;p68"/>
          <p:cNvGrpSpPr/>
          <p:nvPr/>
        </p:nvGrpSpPr>
        <p:grpSpPr>
          <a:xfrm>
            <a:off x="5381625" y="2478286"/>
            <a:ext cx="2538672" cy="916362"/>
            <a:chOff x="0" y="0"/>
            <a:chExt cx="6769792" cy="2443631"/>
          </a:xfrm>
        </p:grpSpPr>
        <p:sp>
          <p:nvSpPr>
            <p:cNvPr id="346" name="Google Shape;346;p68"/>
            <p:cNvSpPr/>
            <p:nvPr/>
          </p:nvSpPr>
          <p:spPr>
            <a:xfrm>
              <a:off x="0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47" name="Google Shape;347;p68"/>
            <p:cNvSpPr txBox="1"/>
            <p:nvPr/>
          </p:nvSpPr>
          <p:spPr>
            <a:xfrm>
              <a:off x="3342592" y="0"/>
              <a:ext cx="34272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? points</a:t>
              </a:r>
              <a:endParaRPr sz="500"/>
            </a:p>
          </p:txBody>
        </p:sp>
        <p:sp>
          <p:nvSpPr>
            <p:cNvPr id="348" name="Google Shape;348;p68"/>
            <p:cNvSpPr txBox="1"/>
            <p:nvPr/>
          </p:nvSpPr>
          <p:spPr>
            <a:xfrm>
              <a:off x="3989019" y="1817231"/>
              <a:ext cx="21342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Prediction</a:t>
              </a:r>
              <a:endParaRPr sz="500"/>
            </a:p>
          </p:txBody>
        </p:sp>
      </p:grpSp>
      <p:grpSp>
        <p:nvGrpSpPr>
          <p:cNvPr id="349" name="Google Shape;349;p68"/>
          <p:cNvGrpSpPr/>
          <p:nvPr/>
        </p:nvGrpSpPr>
        <p:grpSpPr>
          <a:xfrm>
            <a:off x="1028032" y="2478286"/>
            <a:ext cx="2638619" cy="916362"/>
            <a:chOff x="-1" y="0"/>
            <a:chExt cx="7036318" cy="2443631"/>
          </a:xfrm>
        </p:grpSpPr>
        <p:sp>
          <p:nvSpPr>
            <p:cNvPr id="350" name="Google Shape;350;p68"/>
            <p:cNvSpPr/>
            <p:nvPr/>
          </p:nvSpPr>
          <p:spPr>
            <a:xfrm>
              <a:off x="4124517" y="90487"/>
              <a:ext cx="2911800" cy="1269900"/>
            </a:xfrm>
            <a:prstGeom prst="rightArrow">
              <a:avLst>
                <a:gd fmla="val 32000" name="adj1"/>
                <a:gd fmla="val 64000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351" name="Google Shape;351;p68"/>
            <p:cNvSpPr txBox="1"/>
            <p:nvPr/>
          </p:nvSpPr>
          <p:spPr>
            <a:xfrm>
              <a:off x="472048" y="1817231"/>
              <a:ext cx="24948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 information</a:t>
              </a:r>
              <a:endParaRPr sz="500"/>
            </a:p>
          </p:txBody>
        </p:sp>
        <p:sp>
          <p:nvSpPr>
            <p:cNvPr id="352" name="Google Shape;352;p68"/>
            <p:cNvSpPr txBox="1"/>
            <p:nvPr/>
          </p:nvSpPr>
          <p:spPr>
            <a:xfrm>
              <a:off x="-1" y="0"/>
              <a:ext cx="3438900" cy="145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4C7F"/>
                </a:buClr>
                <a:buFont typeface="Gill Sans"/>
                <a:buNone/>
              </a:pPr>
              <a:r>
                <a:rPr b="0" i="1" lang="en" sz="3400" u="none" cap="none" strike="noStrike">
                  <a:solidFill>
                    <a:srgbClr val="004C7F"/>
                  </a:solidFill>
                  <a:latin typeface="Gill Sans"/>
                  <a:ea typeface="Gill Sans"/>
                  <a:cs typeface="Gill Sans"/>
                  <a:sym typeface="Gill Sans"/>
                </a:rPr>
                <a:t>4 hours</a:t>
              </a:r>
              <a:endParaRPr sz="500"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dress?</a:t>
            </a:r>
            <a:endParaRPr/>
          </a:p>
        </p:txBody>
      </p:sp>
      <p:grpSp>
        <p:nvGrpSpPr>
          <p:cNvPr id="358" name="Google Shape;358;p69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359" name="Google Shape;359;p6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0" name="Google Shape;360;p69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361" name="Google Shape;361;p69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2" name="Google Shape;362;p69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3" name="Google Shape;363;p69"/>
          <p:cNvGrpSpPr/>
          <p:nvPr/>
        </p:nvGrpSpPr>
        <p:grpSpPr>
          <a:xfrm>
            <a:off x="6476173" y="1919764"/>
            <a:ext cx="1286627" cy="1599899"/>
            <a:chOff x="0" y="0"/>
            <a:chExt cx="3431004" cy="4266397"/>
          </a:xfrm>
        </p:grpSpPr>
        <p:pic>
          <p:nvPicPr>
            <p:cNvPr descr="Image" id="364" name="Google Shape;364;p6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3431004" cy="34310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5" name="Google Shape;365;p69"/>
            <p:cNvSpPr txBox="1"/>
            <p:nvPr/>
          </p:nvSpPr>
          <p:spPr>
            <a:xfrm>
              <a:off x="1196673" y="3639997"/>
              <a:ext cx="104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Infer</a:t>
              </a:r>
              <a:endParaRPr sz="500"/>
            </a:p>
          </p:txBody>
        </p:sp>
      </p:grpSp>
      <p:pic>
        <p:nvPicPr>
          <p:cNvPr descr="Image" id="366" name="Google Shape;366;p6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7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picture?</a:t>
            </a:r>
            <a:endParaRPr/>
          </a:p>
        </p:txBody>
      </p:sp>
      <p:sp>
        <p:nvSpPr>
          <p:cNvPr id="372" name="Google Shape;372;p70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3" name="Google Shape;373;p70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74" name="Google Shape;374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4732" y="2288381"/>
            <a:ext cx="1232635" cy="923094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70"/>
          <p:cNvSpPr txBox="1"/>
          <p:nvPr/>
        </p:nvSpPr>
        <p:spPr>
          <a:xfrm>
            <a:off x="6380971" y="2478275"/>
            <a:ext cx="12708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CAT</a:t>
            </a:r>
            <a:endParaRPr sz="500"/>
          </a:p>
        </p:txBody>
      </p:sp>
      <p:sp>
        <p:nvSpPr>
          <p:cNvPr id="376" name="Google Shape;376;p70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77" name="Google Shape;377;p70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78" name="Google Shape;378;p7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7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is this number?</a:t>
            </a:r>
            <a:endParaRPr/>
          </a:p>
        </p:txBody>
      </p:sp>
      <p:sp>
        <p:nvSpPr>
          <p:cNvPr id="384" name="Google Shape;384;p71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5" name="Google Shape;385;p71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6" name="Google Shape;386;p71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387" name="Google Shape;387;p71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388" name="Google Shape;388;p71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389" name="Google Shape;389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90" name="Google Shape;390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72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396" name="Google Shape;396;p72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7" name="Google Shape;397;p72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8" name="Google Shape;398;p72"/>
          <p:cNvSpPr txBox="1"/>
          <p:nvPr/>
        </p:nvSpPr>
        <p:spPr>
          <a:xfrm>
            <a:off x="6635097" y="247828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399" name="Google Shape;399;p72"/>
          <p:cNvSpPr txBox="1"/>
          <p:nvPr/>
        </p:nvSpPr>
        <p:spPr>
          <a:xfrm>
            <a:off x="1205050" y="3159748"/>
            <a:ext cx="9357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information</a:t>
            </a:r>
            <a:endParaRPr sz="500"/>
          </a:p>
        </p:txBody>
      </p:sp>
      <p:sp>
        <p:nvSpPr>
          <p:cNvPr id="400" name="Google Shape;400;p72"/>
          <p:cNvSpPr txBox="1"/>
          <p:nvPr/>
        </p:nvSpPr>
        <p:spPr>
          <a:xfrm>
            <a:off x="6877507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01" name="Google Shape;401;p72"/>
          <p:cNvSpPr txBox="1"/>
          <p:nvPr/>
        </p:nvSpPr>
        <p:spPr>
          <a:xfrm>
            <a:off x="1028032" y="247828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02" name="Google Shape;402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8" name="Google Shape;408;p73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73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10" name="Google Shape;410;p73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11" name="Google Shape;411;p73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12" name="Google Shape;412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191941"/>
            <a:ext cx="956749" cy="964326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73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14" name="Google Shape;414;p7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6" name="Google Shape;226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7" name="Google Shape;227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19" name="Google Shape;419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57060" y="1903220"/>
            <a:ext cx="1769052" cy="1668900"/>
          </a:xfrm>
          <a:prstGeom prst="rect">
            <a:avLst/>
          </a:prstGeom>
          <a:noFill/>
          <a:ln>
            <a:noFill/>
          </a:ln>
        </p:spPr>
      </p:pic>
      <p:sp>
        <p:nvSpPr>
          <p:cNvPr id="420" name="Google Shape;420;p74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Machine needs lots of training</a:t>
            </a:r>
            <a:endParaRPr/>
          </a:p>
        </p:txBody>
      </p:sp>
      <p:pic>
        <p:nvPicPr>
          <p:cNvPr descr="Image" id="421" name="Google Shape;421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6394" y="1914172"/>
            <a:ext cx="2753228" cy="2064921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74"/>
          <p:cNvSpPr/>
          <p:nvPr/>
        </p:nvSpPr>
        <p:spPr>
          <a:xfrm>
            <a:off x="4027154" y="2574562"/>
            <a:ext cx="13725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3" name="Google Shape;423;p74"/>
          <p:cNvSpPr txBox="1"/>
          <p:nvPr/>
        </p:nvSpPr>
        <p:spPr>
          <a:xfrm>
            <a:off x="3787149" y="3127175"/>
            <a:ext cx="13725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training</a:t>
            </a:r>
            <a:endParaRPr sz="500"/>
          </a:p>
        </p:txBody>
      </p:sp>
      <p:sp>
        <p:nvSpPr>
          <p:cNvPr id="424" name="Google Shape;424;p74"/>
          <p:cNvSpPr txBox="1"/>
          <p:nvPr/>
        </p:nvSpPr>
        <p:spPr>
          <a:xfrm>
            <a:off x="6836184" y="1763316"/>
            <a:ext cx="11844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Model</a:t>
            </a:r>
            <a:endParaRPr sz="500"/>
          </a:p>
        </p:txBody>
      </p:sp>
      <p:sp>
        <p:nvSpPr>
          <p:cNvPr id="425" name="Google Shape;425;p74"/>
          <p:cNvSpPr txBox="1"/>
          <p:nvPr/>
        </p:nvSpPr>
        <p:spPr>
          <a:xfrm>
            <a:off x="1180488" y="4026684"/>
            <a:ext cx="23451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Labeled dataset</a:t>
            </a:r>
            <a:endParaRPr sz="5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430" name="Google Shape;430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31" name="Google Shape;431;p75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32" name="Google Shape;43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3" name="Google Shape;433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4" name="Google Shape;434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35" name="Google Shape;435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5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6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2" name="Google Shape;442;p76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pic>
        <p:nvPicPr>
          <p:cNvPr descr="Image" id="443" name="Google Shape;44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4" name="Google Shape;444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76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46" name="Google Shape;446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7" name="Google Shape;447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8" name="Google Shape;448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49" name="Google Shape;449;p7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6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51" name="Google Shape;451;p76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77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7" name="Google Shape;457;p77"/>
          <p:cNvSpPr/>
          <p:nvPr/>
        </p:nvSpPr>
        <p:spPr>
          <a:xfrm>
            <a:off x="5381625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58" name="Google Shape;458;p77"/>
          <p:cNvSpPr txBox="1"/>
          <p:nvPr/>
        </p:nvSpPr>
        <p:spPr>
          <a:xfrm>
            <a:off x="6904697" y="2478286"/>
            <a:ext cx="281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2</a:t>
            </a:r>
            <a:endParaRPr sz="500"/>
          </a:p>
        </p:txBody>
      </p:sp>
      <p:sp>
        <p:nvSpPr>
          <p:cNvPr id="459" name="Google Shape;459;p77"/>
          <p:cNvSpPr txBox="1"/>
          <p:nvPr/>
        </p:nvSpPr>
        <p:spPr>
          <a:xfrm>
            <a:off x="1166564" y="3159748"/>
            <a:ext cx="1386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Image information</a:t>
            </a:r>
            <a:endParaRPr sz="500"/>
          </a:p>
        </p:txBody>
      </p:sp>
      <p:sp>
        <p:nvSpPr>
          <p:cNvPr id="460" name="Google Shape;460;p77"/>
          <p:cNvSpPr txBox="1"/>
          <p:nvPr/>
        </p:nvSpPr>
        <p:spPr>
          <a:xfrm>
            <a:off x="6685781" y="315974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pic>
        <p:nvPicPr>
          <p:cNvPr descr="Image" id="461" name="Google Shape;461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81400" y="2268141"/>
            <a:ext cx="956749" cy="964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2" name="Google Shape;462;p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6474" y="1912149"/>
            <a:ext cx="1769051" cy="1668901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77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Predict (test) with trained model</a:t>
            </a:r>
            <a:endParaRPr/>
          </a:p>
        </p:txBody>
      </p:sp>
      <p:pic>
        <p:nvPicPr>
          <p:cNvPr descr="Image" id="464" name="Google Shape;464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26863" y="1716905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5" name="Google Shape;465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81644" y="187166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6" name="Google Shape;466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000706" y="2035373"/>
            <a:ext cx="63500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467" name="Google Shape;467;p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137628" y="2154436"/>
            <a:ext cx="635000" cy="476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77"/>
          <p:cNvSpPr txBox="1"/>
          <p:nvPr/>
        </p:nvSpPr>
        <p:spPr>
          <a:xfrm>
            <a:off x="3521025" y="3581046"/>
            <a:ext cx="2102100" cy="69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Trained model</a:t>
            </a:r>
            <a:endParaRPr sz="500"/>
          </a:p>
        </p:txBody>
      </p:sp>
      <p:sp>
        <p:nvSpPr>
          <p:cNvPr id="469" name="Google Shape;469;p77"/>
          <p:cNvSpPr txBox="1"/>
          <p:nvPr/>
        </p:nvSpPr>
        <p:spPr>
          <a:xfrm>
            <a:off x="889157" y="3549951"/>
            <a:ext cx="1802700" cy="4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Test dataset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8"/>
          <p:cNvSpPr txBox="1"/>
          <p:nvPr>
            <p:ph type="title"/>
          </p:nvPr>
        </p:nvSpPr>
        <p:spPr>
          <a:xfrm>
            <a:off x="431625" y="518963"/>
            <a:ext cx="8280900" cy="109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Machine Learning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0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would be the grade if I study 4 hours?</a:t>
            </a:r>
            <a:endParaRPr/>
          </a:p>
        </p:txBody>
      </p:sp>
      <p:sp>
        <p:nvSpPr>
          <p:cNvPr id="475" name="Google Shape;475;p78"/>
          <p:cNvSpPr/>
          <p:nvPr/>
        </p:nvSpPr>
        <p:spPr>
          <a:xfrm>
            <a:off x="2654669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6" name="Google Shape;476;p78"/>
          <p:cNvSpPr/>
          <p:nvPr/>
        </p:nvSpPr>
        <p:spPr>
          <a:xfrm>
            <a:off x="5461567" y="221753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77" name="Google Shape;477;p78"/>
          <p:cNvSpPr txBox="1"/>
          <p:nvPr/>
        </p:nvSpPr>
        <p:spPr>
          <a:xfrm>
            <a:off x="6715040" y="2183606"/>
            <a:ext cx="12852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? points</a:t>
            </a:r>
            <a:endParaRPr sz="500"/>
          </a:p>
        </p:txBody>
      </p:sp>
      <p:sp>
        <p:nvSpPr>
          <p:cNvPr id="478" name="Google Shape;478;p78"/>
          <p:cNvSpPr txBox="1"/>
          <p:nvPr/>
        </p:nvSpPr>
        <p:spPr>
          <a:xfrm>
            <a:off x="3608017" y="3988660"/>
            <a:ext cx="1266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Training dataset</a:t>
            </a:r>
            <a:endParaRPr sz="500"/>
          </a:p>
        </p:txBody>
      </p:sp>
      <p:sp>
        <p:nvSpPr>
          <p:cNvPr id="479" name="Google Shape;479;p78"/>
          <p:cNvSpPr txBox="1"/>
          <p:nvPr/>
        </p:nvSpPr>
        <p:spPr>
          <a:xfrm>
            <a:off x="6957449" y="2865068"/>
            <a:ext cx="8004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Prediction</a:t>
            </a:r>
            <a:endParaRPr sz="500"/>
          </a:p>
        </p:txBody>
      </p:sp>
      <p:sp>
        <p:nvSpPr>
          <p:cNvPr id="480" name="Google Shape;480;p78"/>
          <p:cNvSpPr txBox="1"/>
          <p:nvPr/>
        </p:nvSpPr>
        <p:spPr>
          <a:xfrm>
            <a:off x="1107975" y="2183606"/>
            <a:ext cx="12897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4 hours</a:t>
            </a:r>
            <a:endParaRPr sz="500"/>
          </a:p>
        </p:txBody>
      </p:sp>
      <p:pic>
        <p:nvPicPr>
          <p:cNvPr descr="Image" id="481" name="Google Shape;481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06417" y="1617470"/>
            <a:ext cx="1769051" cy="16689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482" name="Google Shape;482;p78"/>
          <p:cNvGraphicFramePr/>
          <p:nvPr/>
        </p:nvGraphicFramePr>
        <p:xfrm>
          <a:off x="1129603" y="3424238"/>
          <a:ext cx="3000000" cy="3000000"/>
        </p:xfrm>
        <a:graphic>
          <a:graphicData uri="http://schemas.openxmlformats.org/drawingml/2006/table">
            <a:tbl>
              <a:tblPr firstCol="1" firstRow="1">
                <a:noFill/>
                <a:tableStyleId>{3FFC11E8-D9FD-4FAE-A178-A57C7E13D840}</a:tableStyleId>
              </a:tblPr>
              <a:tblGrid>
                <a:gridCol w="1138025"/>
                <a:gridCol w="1138025"/>
              </a:tblGrid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Hours (x)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Points (y)</a:t>
                      </a:r>
                      <a:endParaRPr sz="500"/>
                    </a:p>
                  </a:txBody>
                  <a:tcPr marT="19050" marB="19050" marR="19050" marL="19050" anchor="ctr"/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1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2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2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4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3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6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</a:tr>
              <a:tr h="272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FFFFF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>
                          <a:solidFill>
                            <a:srgbClr val="FFFFFF"/>
                          </a:solidFill>
                        </a:rPr>
                        <a:t>4</a:t>
                      </a:r>
                      <a:endParaRPr sz="500"/>
                    </a:p>
                  </a:txBody>
                  <a:tcPr marT="19050" marB="19050" marR="19050" marL="19050" anchor="ctr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Font typeface="Helvetica Neue"/>
                        <a:buNone/>
                      </a:pPr>
                      <a:r>
                        <a:rPr lang="en" sz="1100" u="none" cap="none" strike="noStrike"/>
                        <a:t>?</a:t>
                      </a:r>
                      <a:endParaRPr sz="500"/>
                    </a:p>
                  </a:txBody>
                  <a:tcPr marT="19050" marB="19050" marR="19050" marL="19050" anchor="ctr">
                    <a:lnR cap="flat" cmpd="sng" w="12700">
                      <a:solidFill>
                        <a:srgbClr val="5D5D5D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12700">
                      <a:solidFill>
                        <a:srgbClr val="60606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83" name="Google Shape;483;p78"/>
          <p:cNvSpPr txBox="1"/>
          <p:nvPr/>
        </p:nvSpPr>
        <p:spPr>
          <a:xfrm>
            <a:off x="3634506" y="4520037"/>
            <a:ext cx="9870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Test dataset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Google Shape;4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875" y="418775"/>
            <a:ext cx="4709299" cy="430595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9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490" name="Google Shape;490;p79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5" name="Google Shape;4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912" y="766200"/>
            <a:ext cx="6504174" cy="4135674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80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497" name="Google Shape;497;p80"/>
          <p:cNvSpPr txBox="1"/>
          <p:nvPr/>
        </p:nvSpPr>
        <p:spPr>
          <a:xfrm>
            <a:off x="6149650" y="4597600"/>
            <a:ext cx="6303900" cy="80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More demos at </a:t>
            </a:r>
            <a:r>
              <a:rPr lang="en" sz="1200" u="sng">
                <a:solidFill>
                  <a:schemeClr val="hlink"/>
                </a:solidFill>
                <a:hlinkClick r:id="rId4"/>
              </a:rPr>
              <a:t>https://ml-showcase.com/</a:t>
            </a:r>
            <a:r>
              <a:rPr lang="en" sz="12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1"/>
          <p:cNvSpPr/>
          <p:nvPr/>
        </p:nvSpPr>
        <p:spPr>
          <a:xfrm>
            <a:off x="6027175" y="579400"/>
            <a:ext cx="24174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81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505" name="Google Shape;505;p81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2"/>
          <p:cNvSpPr/>
          <p:nvPr/>
        </p:nvSpPr>
        <p:spPr>
          <a:xfrm>
            <a:off x="6679850" y="579400"/>
            <a:ext cx="1764900" cy="4402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82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  <p:sp>
        <p:nvSpPr>
          <p:cNvPr id="513" name="Google Shape;513;p82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83"/>
          <p:cNvSpPr txBox="1"/>
          <p:nvPr>
            <p:ph type="title"/>
          </p:nvPr>
        </p:nvSpPr>
        <p:spPr>
          <a:xfrm>
            <a:off x="311700" y="14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Why We Care as Developer?</a:t>
            </a:r>
            <a:endParaRPr sz="30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19" name="Google Shape;519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94025" y="558250"/>
            <a:ext cx="3220362" cy="4393675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83"/>
          <p:cNvSpPr txBox="1"/>
          <p:nvPr/>
        </p:nvSpPr>
        <p:spPr>
          <a:xfrm>
            <a:off x="4658875" y="4838700"/>
            <a:ext cx="6049200" cy="4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Deep Learning </a:t>
            </a: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by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4"/>
              </a:rPr>
              <a:t>Ian Goodfellow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5"/>
              </a:rPr>
              <a:t>Yoshua Bengio</a:t>
            </a:r>
            <a:r>
              <a:rPr lang="en" sz="900">
                <a:solidFill>
                  <a:srgbClr val="181818"/>
                </a:solidFill>
                <a:highlight>
                  <a:srgbClr val="FFFFFF"/>
                </a:highlight>
                <a:latin typeface="Helvetica Neue"/>
                <a:ea typeface="Helvetica Neue"/>
                <a:cs typeface="Helvetica Neue"/>
                <a:sym typeface="Helvetica Neue"/>
              </a:rPr>
              <a:t>, </a:t>
            </a:r>
            <a:r>
              <a:rPr lang="en" sz="1000" u="sng">
                <a:solidFill>
                  <a:srgbClr val="333333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  <a:hlinkClick r:id="rId6"/>
              </a:rPr>
              <a:t>Aaron Courville</a:t>
            </a:r>
            <a:endParaRPr sz="1000" u="sng">
              <a:solidFill>
                <a:srgbClr val="333333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  <a:hlinkClick r:id="rId7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3600" y="-76200"/>
            <a:ext cx="2194048" cy="2192476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type="title"/>
          </p:nvPr>
        </p:nvSpPr>
        <p:spPr>
          <a:xfrm>
            <a:off x="1988625" y="480775"/>
            <a:ext cx="4896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your comments!</a:t>
            </a:r>
            <a:endParaRPr/>
          </a:p>
        </p:txBody>
      </p:sp>
      <p:sp>
        <p:nvSpPr>
          <p:cNvPr id="234" name="Google Shape;234;p57"/>
          <p:cNvSpPr txBox="1"/>
          <p:nvPr>
            <p:ph idx="1" type="body"/>
          </p:nvPr>
        </p:nvSpPr>
        <p:spPr>
          <a:xfrm>
            <a:off x="495455" y="15950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Kyung Mo Kweon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JooSung Yoon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jungho choi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나로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Junmo An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Hwanhee Kim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Stephen Lai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SEN GmbH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Karthick P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Kabjin Kwon</a:t>
            </a:r>
            <a:endParaRPr sz="1800"/>
          </a:p>
        </p:txBody>
      </p:sp>
      <p:sp>
        <p:nvSpPr>
          <p:cNvPr id="235" name="Google Shape;235;p57"/>
          <p:cNvSpPr txBox="1"/>
          <p:nvPr>
            <p:ph idx="1" type="body"/>
          </p:nvPr>
        </p:nvSpPr>
        <p:spPr>
          <a:xfrm>
            <a:off x="3397355" y="1747475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Zhou He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Mat Kelcey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  <p:sp>
        <p:nvSpPr>
          <p:cNvPr id="236" name="Google Shape;236;p57"/>
          <p:cNvSpPr txBox="1"/>
          <p:nvPr>
            <p:ph idx="1" type="body"/>
          </p:nvPr>
        </p:nvSpPr>
        <p:spPr>
          <a:xfrm>
            <a:off x="6299255" y="1874650"/>
            <a:ext cx="27081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chemeClr val="dk1"/>
                </a:solidFill>
              </a:rPr>
              <a:t>...</a:t>
            </a:r>
            <a:endParaRPr sz="1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asted-image.tiff" id="525" name="Google Shape;52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9042" y="1013568"/>
            <a:ext cx="5084100" cy="2541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4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Rule based VS </a:t>
            </a:r>
            <a:r>
              <a:rPr lang="en"/>
              <a:t>representation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 learning</a:t>
            </a:r>
            <a:endParaRPr/>
          </a:p>
        </p:txBody>
      </p:sp>
      <p:pic>
        <p:nvPicPr>
          <p:cNvPr descr="pasted-image.png" id="527" name="Google Shape;527;p8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308" y="1380713"/>
            <a:ext cx="2564100" cy="33483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28" name="Google Shape;528;p8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48752" y="3307669"/>
            <a:ext cx="1524300" cy="13977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84"/>
          <p:cNvSpPr/>
          <p:nvPr/>
        </p:nvSpPr>
        <p:spPr>
          <a:xfrm>
            <a:off x="4042302" y="2768525"/>
            <a:ext cx="1059300" cy="572700"/>
          </a:xfrm>
          <a:prstGeom prst="rightArrow">
            <a:avLst>
              <a:gd fmla="val 32000" name="adj1"/>
              <a:gd fmla="val 64000" name="adj2"/>
            </a:avLst>
          </a:prstGeom>
          <a:blipFill rotWithShape="1">
            <a:blip r:embed="rId6">
              <a:alphaModFix/>
            </a:blip>
            <a:stretch>
              <a:fillRect b="0" l="0" r="0" t="0"/>
            </a:stretch>
          </a:blipFill>
          <a:ln>
            <a:noFill/>
          </a:ln>
          <a:effectLst>
            <a:outerShdw blurRad="50800" rotWithShape="0" dir="5400000" dist="25400">
              <a:srgbClr val="000000">
                <a:alpha val="49800"/>
              </a:srgbClr>
            </a:outerShdw>
          </a:effectLst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 Light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8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Good News</a:t>
            </a:r>
            <a:endParaRPr sz="3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535" name="Google Shape;535;p85"/>
          <p:cNvSpPr txBox="1"/>
          <p:nvPr>
            <p:ph idx="1" type="body"/>
          </p:nvPr>
        </p:nvSpPr>
        <p:spPr>
          <a:xfrm>
            <a:off x="69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Deep Learning is not too difficult (yet)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Basic algebra + probability + python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○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Less than one year study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Many frameworks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Unlimited study resources </a:t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-3683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Gill Sans"/>
              <a:buChar char="●"/>
            </a:pPr>
            <a:r>
              <a:rPr lang="en" sz="2400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And most of all, it’s really fun</a:t>
            </a:r>
            <a:endParaRPr b="1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descr="pasted-image.tiff" id="536" name="Google Shape;53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55400" y="2174137"/>
            <a:ext cx="2629800" cy="13731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7" name="Google Shape;537;p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5401" y="3758376"/>
            <a:ext cx="2629800" cy="10884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sted-image.tiff" id="538" name="Google Shape;538;p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55400" y="1000275"/>
            <a:ext cx="2629800" cy="9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86"/>
          <p:cNvSpPr txBox="1"/>
          <p:nvPr>
            <p:ph idx="1" type="body"/>
          </p:nvPr>
        </p:nvSpPr>
        <p:spPr>
          <a:xfrm>
            <a:off x="328275" y="1074025"/>
            <a:ext cx="8545500" cy="245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400"/>
              <a:t>PyTorch is a python package that provides two high-level features:</a:t>
            </a:r>
            <a:endParaRPr sz="24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Tensor computation (like numpy) with strong GPU acceleration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Deep Neural Networks built on a tape-based autograd system</a:t>
            </a:r>
            <a:endParaRPr sz="2200"/>
          </a:p>
        </p:txBody>
      </p:sp>
      <p:sp>
        <p:nvSpPr>
          <p:cNvPr id="544" name="Google Shape;544;p86"/>
          <p:cNvSpPr txBox="1"/>
          <p:nvPr/>
        </p:nvSpPr>
        <p:spPr>
          <a:xfrm>
            <a:off x="69960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http://pytorch.org/about/</a:t>
            </a:r>
            <a:r>
              <a:rPr lang="en"/>
              <a:t> </a:t>
            </a:r>
            <a:endParaRPr/>
          </a:p>
        </p:txBody>
      </p:sp>
      <p:pic>
        <p:nvPicPr>
          <p:cNvPr descr="Image result for pytorch" id="545" name="Google Shape;54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75" y="206825"/>
            <a:ext cx="2933699" cy="5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7"/>
          <p:cNvSpPr txBox="1"/>
          <p:nvPr>
            <p:ph idx="1" type="body"/>
          </p:nvPr>
        </p:nvSpPr>
        <p:spPr>
          <a:xfrm>
            <a:off x="299250" y="1293000"/>
            <a:ext cx="8545500" cy="325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400"/>
              <a:t>More Pythonic (imperative) </a:t>
            </a:r>
            <a:endParaRPr sz="24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en" sz="2400"/>
              <a:t>Flexible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Intuitive and cleaner code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Easy to debug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More Neural Networkic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Write code as the network works</a:t>
            </a:r>
            <a:endParaRPr sz="2400"/>
          </a:p>
          <a:p>
            <a:pPr indent="-381000" lvl="1" marL="914400" rtl="0" algn="l">
              <a:spcBef>
                <a:spcPts val="0"/>
              </a:spcBef>
              <a:spcAft>
                <a:spcPts val="0"/>
              </a:spcAft>
              <a:buSzPts val="2400"/>
              <a:buChar char="○"/>
            </a:pPr>
            <a:r>
              <a:rPr lang="en" sz="2400"/>
              <a:t>forward/backward</a:t>
            </a:r>
            <a:endParaRPr sz="2400"/>
          </a:p>
        </p:txBody>
      </p:sp>
      <p:pic>
        <p:nvPicPr>
          <p:cNvPr descr="Image result for pytorch" id="551" name="Google Shape;551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9550" y="328163"/>
            <a:ext cx="2933699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87"/>
          <p:cNvSpPr txBox="1"/>
          <p:nvPr/>
        </p:nvSpPr>
        <p:spPr>
          <a:xfrm>
            <a:off x="1727125" y="-75975"/>
            <a:ext cx="3000000" cy="154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Why</a:t>
            </a:r>
            <a:endParaRPr sz="40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88"/>
          <p:cNvSpPr txBox="1"/>
          <p:nvPr>
            <p:ph type="title"/>
          </p:nvPr>
        </p:nvSpPr>
        <p:spPr>
          <a:xfrm>
            <a:off x="2147691" y="140639"/>
            <a:ext cx="24207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4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Install </a:t>
            </a:r>
            <a:endParaRPr/>
          </a:p>
        </p:txBody>
      </p:sp>
      <p:pic>
        <p:nvPicPr>
          <p:cNvPr descr="Image" id="558" name="Google Shape;558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91559" y="144261"/>
            <a:ext cx="1070893" cy="10708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59" name="Google Shape;559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73378" y="1282091"/>
            <a:ext cx="7270504" cy="322693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60" name="Google Shape;560;p8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039050" y="272366"/>
            <a:ext cx="2578217" cy="70051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88"/>
          <p:cNvSpPr txBox="1"/>
          <p:nvPr/>
        </p:nvSpPr>
        <p:spPr>
          <a:xfrm>
            <a:off x="7605650" y="4498525"/>
            <a:ext cx="3000000" cy="91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http://pytorch.org</a:t>
            </a:r>
            <a:r>
              <a:rPr lang="en" u="sng">
                <a:solidFill>
                  <a:schemeClr val="hlink"/>
                </a:solidFill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1-1: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PyTorch on your computer!</a:t>
            </a:r>
            <a:endParaRPr/>
          </a:p>
        </p:txBody>
      </p:sp>
      <p:sp>
        <p:nvSpPr>
          <p:cNvPr id="567" name="Google Shape;567;p89"/>
          <p:cNvSpPr txBox="1"/>
          <p:nvPr/>
        </p:nvSpPr>
        <p:spPr>
          <a:xfrm>
            <a:off x="990375" y="2048950"/>
            <a:ext cx="7163400" cy="2317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09:40 $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python3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Python 3.6.2 (v3.6.2:5fd33b5926,Jul 16 2017, 20:11:06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[GCC 4.2.1 (Apple Inc. build 5666) (dot 3)] on darwin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 "help", "copyright", "credits" or "license" for more information.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import torch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print(torch.__version__)</a:t>
            </a:r>
            <a:endParaRPr b="1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0.2.0_3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&gt;&gt;&gt; </a:t>
            </a:r>
            <a:r>
              <a:rPr b="1" lang="en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# Happy!!</a:t>
            </a:r>
            <a:endParaRPr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9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Topics</a:t>
            </a:r>
            <a:endParaRPr/>
          </a:p>
        </p:txBody>
      </p:sp>
      <p:sp>
        <p:nvSpPr>
          <p:cNvPr id="573" name="Google Shape;573;p90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Linear</a:t>
            </a:r>
            <a:r>
              <a:rPr lang="en" sz="2200"/>
              <a:t>, Logistic, softmax models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DNN: Deep Neural Net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CNN: Convolutional Neural Net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RNN: </a:t>
            </a:r>
            <a:r>
              <a:rPr lang="en" sz="2200"/>
              <a:t>Recurrent</a:t>
            </a:r>
            <a:r>
              <a:rPr lang="en" sz="2200"/>
              <a:t> Neural Net</a:t>
            </a:r>
            <a:endParaRPr sz="2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Write everything in PyTorch</a:t>
            </a:r>
            <a:endParaRPr sz="22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578" name="Google Shape;57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9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91"/>
          <p:cNvSpPr txBox="1"/>
          <p:nvPr/>
        </p:nvSpPr>
        <p:spPr>
          <a:xfrm>
            <a:off x="4673375" y="2022550"/>
            <a:ext cx="36060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2: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 Model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41" name="Google Shape;24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42" name="Google Shape;242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58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44" name="Google Shape;244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58"/>
          <p:cNvSpPr txBox="1"/>
          <p:nvPr/>
        </p:nvSpPr>
        <p:spPr>
          <a:xfrm>
            <a:off x="2580000" y="1988975"/>
            <a:ext cx="39264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1: Overview</a:t>
            </a:r>
            <a:endParaRPr sz="500"/>
          </a:p>
        </p:txBody>
      </p:sp>
      <p:sp>
        <p:nvSpPr>
          <p:cNvPr id="246" name="Google Shape;246;p58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600" y="1666875"/>
            <a:ext cx="5497825" cy="341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Goals</a:t>
            </a:r>
            <a:endParaRPr/>
          </a:p>
        </p:txBody>
      </p:sp>
      <p:sp>
        <p:nvSpPr>
          <p:cNvPr id="253" name="Google Shape;253;p59"/>
          <p:cNvSpPr txBox="1"/>
          <p:nvPr>
            <p:ph idx="1" type="body"/>
          </p:nvPr>
        </p:nvSpPr>
        <p:spPr>
          <a:xfrm>
            <a:off x="475925" y="1360851"/>
            <a:ext cx="8081400" cy="2468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Basic understanding of machine learning/deep learning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PyTorch </a:t>
            </a:r>
            <a:r>
              <a:rPr lang="en" sz="2400"/>
              <a:t>i</a:t>
            </a:r>
            <a:r>
              <a:rPr lang="en" sz="2400"/>
              <a:t>mplementation skills </a:t>
            </a:r>
            <a:endParaRPr sz="24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Zero to All!</a:t>
            </a:r>
            <a:endParaRPr sz="24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algebra + probability 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>
                <a:solidFill>
                  <a:schemeClr val="dk1"/>
                </a:solidFill>
              </a:rPr>
              <a:t>Basic python</a:t>
            </a:r>
            <a:endParaRPr sz="1800"/>
          </a:p>
        </p:txBody>
      </p:sp>
      <p:sp>
        <p:nvSpPr>
          <p:cNvPr id="254" name="Google Shape;254;p59"/>
          <p:cNvSpPr txBox="1"/>
          <p:nvPr/>
        </p:nvSpPr>
        <p:spPr>
          <a:xfrm>
            <a:off x="6749350" y="35075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Adapted the </a:t>
            </a:r>
            <a:r>
              <a:rPr lang="en" sz="1000">
                <a:solidFill>
                  <a:srgbClr val="5D595E"/>
                </a:solidFill>
                <a:highlight>
                  <a:srgbClr val="DCDCDD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Illustration by Oliver Caviglioli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ML?</a:t>
            </a:r>
            <a:endParaRPr/>
          </a:p>
        </p:txBody>
      </p:sp>
      <p:pic>
        <p:nvPicPr>
          <p:cNvPr descr="Image" id="260" name="Google Shape;260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93256" y="1752063"/>
            <a:ext cx="2754109" cy="259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</p:txBody>
      </p:sp>
      <p:pic>
        <p:nvPicPr>
          <p:cNvPr descr="Image" id="266" name="Google Shape;26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2" name="Google Shape;27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What is Human Intelligence?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C7F"/>
              </a:buClr>
              <a:buFont typeface="Gill Sans"/>
              <a:buNone/>
            </a:pPr>
            <a:r>
              <a:rPr b="0" i="1" lang="en" sz="3400" u="none" cap="none" strike="noStrike">
                <a:solidFill>
                  <a:srgbClr val="004C7F"/>
                </a:solidFill>
                <a:latin typeface="Gill Sans"/>
                <a:ea typeface="Gill Sans"/>
                <a:cs typeface="Gill Sans"/>
                <a:sym typeface="Gill Sans"/>
              </a:rPr>
              <a:t>What to eat for lunch?</a:t>
            </a:r>
            <a:endParaRPr/>
          </a:p>
        </p:txBody>
      </p:sp>
      <p:pic>
        <p:nvPicPr>
          <p:cNvPr descr="Image" id="278" name="Google Shape;278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60225" y="1855244"/>
            <a:ext cx="2622763" cy="224154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p63"/>
          <p:cNvGrpSpPr/>
          <p:nvPr/>
        </p:nvGrpSpPr>
        <p:grpSpPr>
          <a:xfrm>
            <a:off x="1393558" y="2105954"/>
            <a:ext cx="930339" cy="1288694"/>
            <a:chOff x="0" y="0"/>
            <a:chExt cx="2480904" cy="3436516"/>
          </a:xfrm>
        </p:grpSpPr>
        <p:pic>
          <p:nvPicPr>
            <p:cNvPr descr="Image" id="280" name="Google Shape;280;p63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0" y="0"/>
              <a:ext cx="2480904" cy="272021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1" name="Google Shape;281;p63"/>
            <p:cNvSpPr txBox="1"/>
            <p:nvPr/>
          </p:nvSpPr>
          <p:spPr>
            <a:xfrm>
              <a:off x="45125" y="2810116"/>
              <a:ext cx="23970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Information</a:t>
              </a:r>
              <a:endParaRPr sz="500"/>
            </a:p>
          </p:txBody>
        </p:sp>
      </p:grpSp>
      <p:sp>
        <p:nvSpPr>
          <p:cNvPr id="282" name="Google Shape;282;p63"/>
          <p:cNvSpPr/>
          <p:nvPr/>
        </p:nvSpPr>
        <p:spPr>
          <a:xfrm>
            <a:off x="2574726" y="2512219"/>
            <a:ext cx="1092000" cy="476100"/>
          </a:xfrm>
          <a:prstGeom prst="rightArrow">
            <a:avLst>
              <a:gd fmla="val 32000" name="adj1"/>
              <a:gd fmla="val 64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